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2"/>
  </p:notesMasterIdLst>
  <p:handoutMasterIdLst>
    <p:handoutMasterId r:id="rId13"/>
  </p:handoutMasterIdLst>
  <p:sldIdLst>
    <p:sldId id="314" r:id="rId5"/>
    <p:sldId id="350" r:id="rId6"/>
    <p:sldId id="355" r:id="rId7"/>
    <p:sldId id="347" r:id="rId8"/>
    <p:sldId id="344" r:id="rId9"/>
    <p:sldId id="353" r:id="rId10"/>
    <p:sldId id="354" r:id="rId1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96D045"/>
    <a:srgbClr val="C70000"/>
    <a:srgbClr val="240489"/>
    <a:srgbClr val="0066A4"/>
    <a:srgbClr val="FF9933"/>
    <a:srgbClr val="FF3300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367462-73BF-4281-A13A-D8FD7636A77C}" v="2" dt="2022-04-28T17:38:56.1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Times New Roman" pitchFamily="18" charset="0"/>
              </a:defRPr>
            </a:lvl1pPr>
          </a:lstStyle>
          <a:p>
            <a:fld id="{ED378CD5-9BD1-4384-B291-2115262E2B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980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4925" y="0"/>
            <a:ext cx="2922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8192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75" y="766763"/>
            <a:ext cx="4908550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752975"/>
            <a:ext cx="4999037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19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22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819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4925" y="9429750"/>
            <a:ext cx="2922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Times New Roman" pitchFamily="18" charset="0"/>
              </a:defRPr>
            </a:lvl1pPr>
          </a:lstStyle>
          <a:p>
            <a:fld id="{EC61F2E4-5920-4673-8BE4-705FFAB6B14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694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A38A6-74C7-4A5A-8DFE-F43E6B5E695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36058-51A9-46D9-91C6-ED078BAAAB5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C9D17-DC59-4A79-B416-903B6A3E38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FFB73F-BA7A-4AA8-A426-06FE0E0B78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2112F8-95DE-4364-AF3B-3500671D9EF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B036112-5D3E-476C-B4FF-DF35286885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A13907-65FB-435A-8A28-64B046C333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74B6777-9444-47CA-83B9-E2AB616696E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EEEB9-32AD-4835-8330-2FA18C5533A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74273-487D-49FC-8CB2-17D677A59A6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611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85F24-3FBB-4320-BE27-9D6EB9D8722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66950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067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66950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067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3B0DC-3C74-4349-B905-098D545FF52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ADEEE-1942-4C92-A119-5724F519FB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DAC9D-79D9-4001-96FA-2A41D8D58A3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AF724-DC61-4D4A-8ED6-EDA1F9D1B3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8D609-CF5E-4EA6-83B2-263214743B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064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2332037"/>
            <a:ext cx="6705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686D61-D3E8-4DA5-8527-5DF09032AAC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0066A4"/>
          </a:solidFill>
          <a:latin typeface="Arial"/>
          <a:ea typeface="+mj-ea"/>
          <a:cs typeface="Arial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D045"/>
        </a:buClr>
        <a:buChar char="•"/>
        <a:defRPr sz="2000">
          <a:solidFill>
            <a:schemeClr val="tx1">
              <a:lumMod val="50000"/>
              <a:lumOff val="50000"/>
            </a:schemeClr>
          </a:solidFill>
          <a:latin typeface="Arial"/>
          <a:ea typeface="+mn-ea"/>
          <a:cs typeface="Arial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6D045"/>
        </a:buClr>
        <a:buFont typeface="Arial"/>
        <a:buChar char="•"/>
        <a:defRPr sz="2000">
          <a:solidFill>
            <a:schemeClr val="tx1">
              <a:lumMod val="50000"/>
              <a:lumOff val="50000"/>
            </a:schemeClr>
          </a:solidFill>
          <a:latin typeface="Arial"/>
          <a:cs typeface="Arial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lumMod val="50000"/>
              <a:lumOff val="50000"/>
            </a:schemeClr>
          </a:solidFill>
          <a:latin typeface="Arial"/>
          <a:cs typeface="Arial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>
              <a:lumMod val="50000"/>
              <a:lumOff val="50000"/>
            </a:schemeClr>
          </a:solidFill>
          <a:latin typeface="Arial"/>
          <a:cs typeface="Arial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lumMod val="50000"/>
              <a:lumOff val="50000"/>
            </a:schemeClr>
          </a:solidFill>
          <a:latin typeface="Arial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frog.org/student/hom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acquiquinney@Princethorpe.co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62000" y="4608731"/>
            <a:ext cx="7620000" cy="2020669"/>
          </a:xfrm>
        </p:spPr>
        <p:txBody>
          <a:bodyPr/>
          <a:lstStyle/>
          <a:p>
            <a:pPr algn="r"/>
            <a:endParaRPr lang="en-GB">
              <a:solidFill>
                <a:schemeClr val="folHlink"/>
              </a:solidFill>
            </a:endParaRPr>
          </a:p>
          <a:p>
            <a:pPr algn="r"/>
            <a:endParaRPr lang="en-GB">
              <a:solidFill>
                <a:schemeClr val="folHlink"/>
              </a:solidFill>
            </a:endParaRPr>
          </a:p>
          <a:p>
            <a:pPr algn="r"/>
            <a:r>
              <a:rPr lang="en-GB" sz="2400">
                <a:solidFill>
                  <a:srgbClr val="00B0F0"/>
                </a:solidFill>
              </a:rPr>
              <a:t>Jacqui Quinney</a:t>
            </a:r>
          </a:p>
          <a:p>
            <a:pPr algn="r"/>
            <a:r>
              <a:rPr lang="en-GB" sz="2400">
                <a:solidFill>
                  <a:srgbClr val="00B0F0"/>
                </a:solidFill>
              </a:rPr>
              <a:t> Head of Careers &amp; UCAS Coordinator</a:t>
            </a:r>
          </a:p>
          <a:p>
            <a:pPr algn="r"/>
            <a:endParaRPr lang="en-GB" sz="2400">
              <a:solidFill>
                <a:srgbClr val="00B0F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95116" y="3962400"/>
            <a:ext cx="90155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4000" b="1">
                <a:solidFill>
                  <a:srgbClr val="0066A4"/>
                </a:solidFill>
              </a:rPr>
              <a:t>Making Career Choices</a:t>
            </a:r>
          </a:p>
        </p:txBody>
      </p:sp>
      <p:pic>
        <p:nvPicPr>
          <p:cNvPr id="11" name="Picture 10" descr="PrincethorpeLogo3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14400"/>
            <a:ext cx="3514631" cy="838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GB" sz="4000" b="1"/>
              <a:t>Post-16 qualifications</a:t>
            </a:r>
            <a:endParaRPr lang="en-GB" sz="400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060848"/>
            <a:ext cx="7931224" cy="4525963"/>
          </a:xfrm>
        </p:spPr>
        <p:txBody>
          <a:bodyPr/>
          <a:lstStyle/>
          <a:p>
            <a:r>
              <a:rPr lang="en-GB" sz="2400"/>
              <a:t>A Levels – 3 subjects (universities don’t require 4)</a:t>
            </a:r>
          </a:p>
          <a:p>
            <a:pPr marL="0" indent="0">
              <a:buNone/>
            </a:pPr>
            <a:endParaRPr lang="en-GB" sz="2400"/>
          </a:p>
          <a:p>
            <a:r>
              <a:rPr lang="en-GB" sz="2400"/>
              <a:t>EPQ – great for university entry; worth half an A Level; undergraduate study skills; content for personal statement/interviews</a:t>
            </a:r>
          </a:p>
          <a:p>
            <a:pPr marL="0" indent="0">
              <a:buNone/>
            </a:pPr>
            <a:endParaRPr lang="en-GB" sz="2400"/>
          </a:p>
          <a:p>
            <a:r>
              <a:rPr lang="en-GB" sz="2400"/>
              <a:t>Core Maths – good option; worth an AS</a:t>
            </a:r>
          </a:p>
          <a:p>
            <a:pPr marL="0" indent="0">
              <a:buNone/>
            </a:pPr>
            <a:endParaRPr lang="en-GB" sz="2400"/>
          </a:p>
          <a:p>
            <a:r>
              <a:rPr lang="en-GB" sz="2400"/>
              <a:t>BTEC – well respected qualification; well trodden route to university</a:t>
            </a:r>
          </a:p>
        </p:txBody>
      </p:sp>
    </p:spTree>
    <p:extLst>
      <p:ext uri="{BB962C8B-B14F-4D97-AF65-F5344CB8AC3E}">
        <p14:creationId xmlns:p14="http://schemas.microsoft.com/office/powerpoint/2010/main" val="316631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3B901-8EA3-4CC0-9ECB-C6A243124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511" y="332656"/>
            <a:ext cx="8229600" cy="1143000"/>
          </a:xfrm>
        </p:spPr>
        <p:txBody>
          <a:bodyPr/>
          <a:lstStyle/>
          <a:p>
            <a:r>
              <a:rPr lang="en-GB" b="1"/>
              <a:t>Can you go to university with BTEC’s?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C6928-4C28-4CD9-B7EB-C4D54A9BA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75657"/>
            <a:ext cx="8363272" cy="5382344"/>
          </a:xfrm>
        </p:spPr>
        <p:txBody>
          <a:bodyPr/>
          <a:lstStyle/>
          <a:p>
            <a:endParaRPr lang="en-GB"/>
          </a:p>
          <a:p>
            <a:r>
              <a:rPr lang="en-GB"/>
              <a:t>UCAS tariff points (for university entry):</a:t>
            </a:r>
          </a:p>
          <a:p>
            <a:pPr lvl="1"/>
            <a:r>
              <a:rPr lang="en-GB"/>
              <a:t>BTEC Extended Certificate (single BTEC option)</a:t>
            </a:r>
          </a:p>
          <a:p>
            <a:pPr lvl="2"/>
            <a:r>
              <a:rPr lang="en-GB"/>
              <a:t>D* - 56</a:t>
            </a:r>
          </a:p>
          <a:p>
            <a:pPr lvl="2"/>
            <a:r>
              <a:rPr lang="en-GB"/>
              <a:t>D – 48</a:t>
            </a:r>
          </a:p>
          <a:p>
            <a:pPr lvl="2"/>
            <a:r>
              <a:rPr lang="en-GB"/>
              <a:t>M – 32</a:t>
            </a:r>
          </a:p>
          <a:p>
            <a:pPr marL="914400" lvl="2" indent="0">
              <a:buNone/>
            </a:pPr>
            <a:endParaRPr lang="en-GB"/>
          </a:p>
          <a:p>
            <a:pPr lvl="1"/>
            <a:r>
              <a:rPr lang="en-GB"/>
              <a:t>A Level</a:t>
            </a:r>
          </a:p>
          <a:p>
            <a:pPr lvl="2"/>
            <a:r>
              <a:rPr lang="en-GB"/>
              <a:t>A* - 56</a:t>
            </a:r>
          </a:p>
          <a:p>
            <a:pPr lvl="2"/>
            <a:r>
              <a:rPr lang="en-GB"/>
              <a:t>A – 48</a:t>
            </a:r>
          </a:p>
          <a:p>
            <a:pPr lvl="2"/>
            <a:r>
              <a:rPr lang="en-GB"/>
              <a:t>B – 40</a:t>
            </a:r>
          </a:p>
          <a:p>
            <a:pPr lvl="2"/>
            <a:r>
              <a:rPr lang="en-GB"/>
              <a:t>C – 32</a:t>
            </a:r>
          </a:p>
        </p:txBody>
      </p:sp>
    </p:spTree>
    <p:extLst>
      <p:ext uri="{BB962C8B-B14F-4D97-AF65-F5344CB8AC3E}">
        <p14:creationId xmlns:p14="http://schemas.microsoft.com/office/powerpoint/2010/main" val="225655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/>
          <a:lstStyle/>
          <a:p>
            <a:r>
              <a:rPr lang="en-GB" sz="4000" b="1"/>
              <a:t>Post 18 choices: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544616"/>
          </a:xfrm>
        </p:spPr>
        <p:txBody>
          <a:bodyPr/>
          <a:lstStyle/>
          <a:p>
            <a:r>
              <a:rPr lang="en-GB" sz="1800" b="1"/>
              <a:t>University </a:t>
            </a:r>
          </a:p>
          <a:p>
            <a:pPr lvl="1"/>
            <a:r>
              <a:rPr lang="en-GB" sz="1800"/>
              <a:t>more courses than ever</a:t>
            </a:r>
          </a:p>
          <a:p>
            <a:pPr lvl="1"/>
            <a:r>
              <a:rPr lang="en-GB" sz="1800"/>
              <a:t>More universities than ever</a:t>
            </a:r>
          </a:p>
          <a:p>
            <a:pPr lvl="1"/>
            <a:r>
              <a:rPr lang="en-GB" sz="1800"/>
              <a:t>Many ‘new’ universities performing extremely well </a:t>
            </a:r>
          </a:p>
          <a:p>
            <a:endParaRPr lang="en-GB" sz="1800"/>
          </a:p>
          <a:p>
            <a:r>
              <a:rPr lang="en-GB" sz="1800" b="1"/>
              <a:t>Degree apprenticeships </a:t>
            </a:r>
          </a:p>
          <a:p>
            <a:pPr lvl="1"/>
            <a:r>
              <a:rPr lang="en-GB" sz="1800"/>
              <a:t>available in lots of career areas</a:t>
            </a:r>
          </a:p>
          <a:p>
            <a:pPr lvl="1"/>
            <a:r>
              <a:rPr lang="en-GB" sz="1800"/>
              <a:t>Work and study for a degree – no fees</a:t>
            </a:r>
          </a:p>
          <a:p>
            <a:pPr lvl="1"/>
            <a:r>
              <a:rPr lang="en-GB" sz="1800"/>
              <a:t>Very popular but also competitive – need work experience</a:t>
            </a:r>
          </a:p>
          <a:p>
            <a:pPr lvl="1"/>
            <a:r>
              <a:rPr lang="en-GB" sz="1800"/>
              <a:t>Great choice for some</a:t>
            </a:r>
          </a:p>
          <a:p>
            <a:pPr marL="457200" lvl="1" indent="0">
              <a:buNone/>
            </a:pPr>
            <a:endParaRPr lang="en-GB" sz="1800"/>
          </a:p>
          <a:p>
            <a:r>
              <a:rPr lang="en-GB" sz="1800" b="1"/>
              <a:t>‘Gap’ Year/s</a:t>
            </a:r>
          </a:p>
          <a:p>
            <a:pPr lvl="1"/>
            <a:r>
              <a:rPr lang="en-GB" sz="1800"/>
              <a:t>Travel/volunteering etc</a:t>
            </a:r>
          </a:p>
          <a:p>
            <a:pPr lvl="1"/>
            <a:r>
              <a:rPr lang="en-GB" sz="1800"/>
              <a:t>Time to consider choices – work experience, MOOCs </a:t>
            </a:r>
          </a:p>
          <a:p>
            <a:endParaRPr lang="en-GB" sz="1800"/>
          </a:p>
          <a:p>
            <a:r>
              <a:rPr lang="en-GB" sz="1800" b="1"/>
              <a:t>Employment</a:t>
            </a:r>
          </a:p>
          <a:p>
            <a:pPr lvl="2"/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04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13" y="404664"/>
            <a:ext cx="8229600" cy="864096"/>
          </a:xfrm>
        </p:spPr>
        <p:txBody>
          <a:bodyPr/>
          <a:lstStyle/>
          <a:p>
            <a:r>
              <a:rPr lang="en-GB" sz="4000" b="1"/>
              <a:t>What can you do…?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5998"/>
            <a:ext cx="8147248" cy="5467338"/>
          </a:xfrm>
        </p:spPr>
        <p:txBody>
          <a:bodyPr/>
          <a:lstStyle/>
          <a:p>
            <a:pPr marL="457200" lvl="1" indent="0">
              <a:buNone/>
            </a:pPr>
            <a:endParaRPr lang="en-GB"/>
          </a:p>
          <a:p>
            <a:r>
              <a:rPr lang="en-GB"/>
              <a:t>Encourage independent thinking skills</a:t>
            </a:r>
          </a:p>
          <a:p>
            <a:endParaRPr lang="en-GB"/>
          </a:p>
          <a:p>
            <a:r>
              <a:rPr lang="en-GB"/>
              <a:t>Talk about careers including your own</a:t>
            </a:r>
          </a:p>
          <a:p>
            <a:pPr marL="0" indent="0">
              <a:buNone/>
            </a:pPr>
            <a:endParaRPr lang="en-GB"/>
          </a:p>
          <a:p>
            <a:r>
              <a:rPr lang="en-GB"/>
              <a:t>Help with setting up meaningful work experience placements</a:t>
            </a:r>
          </a:p>
          <a:p>
            <a:endParaRPr lang="en-GB"/>
          </a:p>
          <a:p>
            <a:r>
              <a:rPr lang="en-GB"/>
              <a:t>Talk about university, leaving home etc</a:t>
            </a:r>
          </a:p>
          <a:p>
            <a:pPr marL="0" indent="0">
              <a:buNone/>
            </a:pPr>
            <a:endParaRPr lang="en-GB"/>
          </a:p>
          <a:p>
            <a:r>
              <a:rPr lang="en-GB"/>
              <a:t>Take pupils to University Open Days – not too early to start in Y11(after exams!)</a:t>
            </a:r>
          </a:p>
          <a:p>
            <a:endParaRPr lang="en-GB"/>
          </a:p>
          <a:p>
            <a:r>
              <a:rPr lang="en-GB"/>
              <a:t>Use Unifrog</a:t>
            </a:r>
          </a:p>
        </p:txBody>
      </p:sp>
    </p:spTree>
    <p:extLst>
      <p:ext uri="{BB962C8B-B14F-4D97-AF65-F5344CB8AC3E}">
        <p14:creationId xmlns:p14="http://schemas.microsoft.com/office/powerpoint/2010/main" val="401343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3D5BA-395E-43D4-BE50-58A89E9F5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https://www.unifrog.org/student/home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288D8-A765-409C-A855-1DC0470A5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381CF-0288-43C0-9520-4A0712423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Any questions/queries?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71417-4F85-4886-9C8F-211BA4112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445544"/>
            <a:ext cx="6705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>
                <a:hlinkClick r:id="rId2"/>
              </a:rPr>
              <a:t>jacquiquinney@Princethorpe.co.uk</a:t>
            </a:r>
            <a:endParaRPr lang="en-GB" sz="2800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6567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1691E5097E3A439E50B04CB1E2B890" ma:contentTypeVersion="12" ma:contentTypeDescription="Create a new document." ma:contentTypeScope="" ma:versionID="baa5a9d92d09b54a047a2c93f96fd86a">
  <xsd:schema xmlns:xsd="http://www.w3.org/2001/XMLSchema" xmlns:xs="http://www.w3.org/2001/XMLSchema" xmlns:p="http://schemas.microsoft.com/office/2006/metadata/properties" xmlns:ns3="3795de9e-1cef-4594-9bf4-023f7de6bf6c" xmlns:ns4="5e9cca14-0bda-4af3-90d2-c4f4eba34e68" targetNamespace="http://schemas.microsoft.com/office/2006/metadata/properties" ma:root="true" ma:fieldsID="9cab42c3056c282057cd44144824cfb4" ns3:_="" ns4:_="">
    <xsd:import namespace="3795de9e-1cef-4594-9bf4-023f7de6bf6c"/>
    <xsd:import namespace="5e9cca14-0bda-4af3-90d2-c4f4eba34e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95de9e-1cef-4594-9bf4-023f7de6bf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cca14-0bda-4af3-90d2-c4f4eba34e6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FBFABE-C417-4776-BF7C-5743635548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81826D0-15D6-4206-9B9E-4ECCBC28276B}">
  <ds:schemaRefs>
    <ds:schemaRef ds:uri="3795de9e-1cef-4594-9bf4-023f7de6bf6c"/>
    <ds:schemaRef ds:uri="5e9cca14-0bda-4af3-90d2-c4f4eba34e6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CA8D84B-43BD-4112-8C23-EEE26E2093B7}">
  <ds:schemaRefs>
    <ds:schemaRef ds:uri="3795de9e-1cef-4594-9bf4-023f7de6bf6c"/>
    <ds:schemaRef ds:uri="5e9cca14-0bda-4af3-90d2-c4f4eba34e6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261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Blank Presentation</vt:lpstr>
      <vt:lpstr>PowerPoint Presentation</vt:lpstr>
      <vt:lpstr>Post-16 qualifications</vt:lpstr>
      <vt:lpstr>Can you go to university with BTEC’s?</vt:lpstr>
      <vt:lpstr>Post 18 choices:</vt:lpstr>
      <vt:lpstr>What can you do…?</vt:lpstr>
      <vt:lpstr>https://www.unifrog.org/student/home</vt:lpstr>
      <vt:lpstr>Any questions/queries?</vt:lpstr>
    </vt:vector>
  </TitlesOfParts>
  <Company>Princethorpe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Darkes</dc:creator>
  <cp:lastModifiedBy>Hayley Chaplow</cp:lastModifiedBy>
  <cp:revision>2</cp:revision>
  <cp:lastPrinted>2014-11-05T11:27:27Z</cp:lastPrinted>
  <dcterms:created xsi:type="dcterms:W3CDTF">2014-11-04T10:50:39Z</dcterms:created>
  <dcterms:modified xsi:type="dcterms:W3CDTF">2022-05-27T15:03:44Z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0x010100641691E5097E3A439E50B04CB1E2B890</vt:lpwstr>
  </property>
</Properties>
</file>